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  <p:sldId id="264" r:id="rId9"/>
    <p:sldId id="266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9E4837B-AEF2-4192-90F2-18110C821F13}">
          <p14:sldIdLst>
            <p14:sldId id="256"/>
            <p14:sldId id="257"/>
          </p14:sldIdLst>
        </p14:section>
        <p14:section name="Theorie" id="{2641DFA1-AD1D-45D1-A366-CE2654191A4C}">
          <p14:sldIdLst>
            <p14:sldId id="259"/>
            <p14:sldId id="261"/>
            <p14:sldId id="258"/>
            <p14:sldId id="262"/>
          </p14:sldIdLst>
        </p14:section>
        <p14:section name="Vorarbeiten" id="{9C3BF053-CA7D-4BB7-A04F-90726DD3D245}">
          <p14:sldIdLst>
            <p14:sldId id="263"/>
          </p14:sldIdLst>
        </p14:section>
        <p14:section name="System Engineering" id="{459585EB-0E61-44F3-AC50-406ED777600B}">
          <p14:sldIdLst>
            <p14:sldId id="264"/>
            <p14:sldId id="266"/>
          </p14:sldIdLst>
        </p14:section>
        <p14:section name="Entwicklung DriverBoard" id="{15892AF9-F234-47D4-8082-7D0B44E5DD11}">
          <p14:sldIdLst>
            <p14:sldId id="265"/>
          </p14:sldIdLst>
        </p14:section>
        <p14:section name="Tests" id="{E571FAC9-0B65-4C8A-B8DF-7FED48ECF548}">
          <p14:sldIdLst>
            <p14:sldId id="267"/>
          </p14:sldIdLst>
        </p14:section>
        <p14:section name="Fazit" id="{F8A4632B-DC14-4D61-B56D-27495A709BF1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F49FD-B2E7-4184-9FDE-14C86E958C71}" type="datetimeFigureOut">
              <a:rPr lang="de-CH" smtClean="0"/>
              <a:t>13.01.2026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3F109-6E64-4717-A5B6-14DEE43A746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39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3BD9E-6B1E-0B68-7964-28EDE8122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9825C9-50F5-4A74-A91A-655A291BF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C233B2-9BF4-73AF-78E5-02CB2302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1C0-9DEE-41F8-9E81-11101FDFF50A}" type="datetime4">
              <a:rPr lang="de-CH" smtClean="0"/>
              <a:t>13. Januar 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5BAAB4-ED26-A1C8-9B6B-D2952D64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99624D-25DD-A2A7-6683-38E71FBD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522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909C7-3103-7B7A-3D28-96127794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F3F3E0-AF3D-7CED-897C-00466366E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451DE9-3329-5941-5567-380DE564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5A4-C89D-4D08-96BF-A12CC5F19D5C}" type="datetime4">
              <a:rPr lang="de-CH" smtClean="0"/>
              <a:t>13. Januar 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F141F0-6116-4E64-5687-86B78EF8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3B5005-9AFD-14DA-BE42-AFC15744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763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25FDEDA-DEC8-D9C2-5999-9A4A4731E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441B1A-050D-AE46-5F27-6FC7D9542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EB786A-1A82-1550-44FA-B2D55CEB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4ACC-8328-4BB4-91A2-D46832820C16}" type="datetime4">
              <a:rPr lang="de-CH" smtClean="0"/>
              <a:t>13. Januar 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638D4C-05C0-13B3-5413-7C700F47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230E4-73D0-5E57-BF96-14561C2C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273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56692-DE24-C8B2-2A9C-9C225010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84492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4D6585-949B-0BE2-9857-5B573DE70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20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0AC1E0-0B7D-6613-86B0-D4AFA89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1DD9-8C3D-4DF8-9AC3-AA4A0B5F058D}" type="datetime4">
              <a:rPr lang="de-CH" smtClean="0"/>
              <a:t>13. Januar 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DB0A33-B311-B933-126C-8B736C48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FD7C49-8D4A-E380-1DC6-A52264AC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‹Nr.›</a:t>
            </a:fld>
            <a:endParaRPr lang="de-CH"/>
          </a:p>
        </p:txBody>
      </p:sp>
      <p:pic>
        <p:nvPicPr>
          <p:cNvPr id="9" name="Grafik 8" descr="Ein Bild, das Gebäude, Screenshot, Eigentum, Rechteck enthält.&#10;&#10;KI-generierte Inhalte können fehlerhaft sein.">
            <a:extLst>
              <a:ext uri="{FF2B5EF4-FFF2-40B4-BE49-F238E27FC236}">
                <a16:creationId xmlns:a16="http://schemas.microsoft.com/office/drawing/2014/main" id="{9212DBAC-8EDB-76B9-B2A8-7847B82FD1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253" y="1283758"/>
            <a:ext cx="1868329" cy="362913"/>
          </a:xfrm>
          <a:prstGeom prst="rect">
            <a:avLst/>
          </a:prstGeom>
        </p:spPr>
      </p:pic>
      <p:pic>
        <p:nvPicPr>
          <p:cNvPr id="11" name="Grafik 10" descr="Ein Bild, das Hellbraun, Pflaster enthält.&#10;&#10;KI-generierte Inhalte können fehlerhaft sein.">
            <a:extLst>
              <a:ext uri="{FF2B5EF4-FFF2-40B4-BE49-F238E27FC236}">
                <a16:creationId xmlns:a16="http://schemas.microsoft.com/office/drawing/2014/main" id="{C0EE1ADC-5FE4-3231-1493-7A373FE8A0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310" y="226219"/>
            <a:ext cx="1564213" cy="967846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690B2A8-B398-22CD-D440-BED59E3A7176}"/>
              </a:ext>
            </a:extLst>
          </p:cNvPr>
          <p:cNvCxnSpPr>
            <a:cxnSpLocks/>
          </p:cNvCxnSpPr>
          <p:nvPr userDrawn="1"/>
        </p:nvCxnSpPr>
        <p:spPr>
          <a:xfrm>
            <a:off x="810216" y="1760973"/>
            <a:ext cx="87124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9FFE6EE-3C61-3961-1D21-4DC0B3952E1A}"/>
              </a:ext>
            </a:extLst>
          </p:cNvPr>
          <p:cNvCxnSpPr>
            <a:cxnSpLocks/>
          </p:cNvCxnSpPr>
          <p:nvPr userDrawn="1"/>
        </p:nvCxnSpPr>
        <p:spPr>
          <a:xfrm>
            <a:off x="810216" y="6263700"/>
            <a:ext cx="10543584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45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D7F4A1-3EDC-B166-BE50-6BE1FE13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4102"/>
            <a:ext cx="10515600" cy="12089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09F6AD6-AB40-93A3-C713-6795308AA01E}"/>
              </a:ext>
            </a:extLst>
          </p:cNvPr>
          <p:cNvCxnSpPr>
            <a:cxnSpLocks/>
          </p:cNvCxnSpPr>
          <p:nvPr userDrawn="1"/>
        </p:nvCxnSpPr>
        <p:spPr>
          <a:xfrm>
            <a:off x="3324000" y="2915517"/>
            <a:ext cx="55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71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B3A5B-4811-3A38-A480-2805EE73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56212-B433-7BA7-CC20-91F653D32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F3C1A5-46D8-76E6-3317-55745E7D0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B8F20A-C6A0-6703-43BA-F00AF1E5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EBEF-8289-4D03-B844-2283675F7ECE}" type="datetime4">
              <a:rPr lang="de-CH" smtClean="0"/>
              <a:t>13. Januar 2026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28704A-0D00-5597-B437-240C74B3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DE19CB-7C9C-D7FD-CE8C-FFECA692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636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88464-FB3C-3B49-B242-53A08660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B74874-853B-4159-CBED-417975D6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D22350-DC30-BB69-6025-C85088C21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F8EC79-B5BC-90CF-19E4-483DCB1B9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DC5AB4D-E4CB-BE42-C594-64FD32A84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0BA70C4-93CA-279C-84BB-EFAAB577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ED40-A589-4C8D-B154-4B7C814011A0}" type="datetime4">
              <a:rPr lang="de-CH" smtClean="0"/>
              <a:t>13. Januar 2026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495F93-738B-A8E6-5FD3-D72B2A3CB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7B63ECB-344B-0760-1B18-BF0348A2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486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C79EF-64AA-29A4-98A6-59D51559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F9F5A7-A63F-1C47-50BA-38BCFF627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7AC3-0446-4E4E-9219-7D5E725993EB}" type="datetime4">
              <a:rPr lang="de-CH" smtClean="0"/>
              <a:t>13. Januar 2026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8F3D53-21E0-BA62-5E3C-D4B82237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BC0777-CF0A-35F4-38F6-74899FF5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508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39869C-91CD-0A38-73C1-B8688A2C2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98CA-B57E-404D-9F61-DABEEEB491F6}" type="datetime4">
              <a:rPr lang="de-CH" smtClean="0"/>
              <a:t>13. Januar 2026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0883A2-852C-40D5-88DC-98A15AF8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C6282A-98D0-42B2-013B-4CB0E519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46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81D9C-2B93-D6F0-1838-AB4DEB60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E4D43B-2F2E-2C5A-ECA3-9A77654AB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73EEF5-EE5F-40A9-B6AD-C34A24737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CFAFB7-680A-0B3D-AF53-C677BCE5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8AA5-340F-42CF-B45C-C9F6649C59A5}" type="datetime4">
              <a:rPr lang="de-CH" smtClean="0"/>
              <a:t>13. Januar 2026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D2DC43-E143-AF55-3AFF-4A949590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0D9F12-F251-4DFD-0622-A1BD016D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557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2EFDAE-8659-E956-A9A2-73DC785EF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1526D5B-81DB-4843-FBD6-DA268362B6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330BB2-F9CC-264E-4885-20670A779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EF8801-D039-147C-6C43-950CF54F4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4868-FF4A-4E02-B7C3-309F57A43C69}" type="datetime4">
              <a:rPr lang="de-CH" smtClean="0"/>
              <a:t>13. Januar 2026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E09DA0-26BB-B4AA-CF30-502863E6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434282-BD86-0918-12A6-EA51F9F3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88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7E78FC-8272-B5F5-638A-5D334A4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1D507B-4D16-ED3D-BC54-2A4E4404C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41908-5BBB-BE62-B508-829FE8F00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215B15-6BB8-4271-A7F0-E060413516DB}" type="datetime4">
              <a:rPr lang="de-CH" smtClean="0"/>
              <a:t>13. Januar 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795FE3-EB6A-7FDC-EA5C-A572EFEE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Präsentation Diplomarbeit Nathanael Gubler TS TSE 2302 A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F80CBD-0C04-3EA1-22A6-62E76CD56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92B3E-A046-4D25-B219-70DA3A77A6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510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Maßstabsmodell, Im Haus enthält.&#10;&#10;KI-generierte Inhalte können fehlerhaft sein.">
            <a:extLst>
              <a:ext uri="{FF2B5EF4-FFF2-40B4-BE49-F238E27FC236}">
                <a16:creationId xmlns:a16="http://schemas.microsoft.com/office/drawing/2014/main" id="{763159B1-26AB-A460-27F0-4305A8622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10" r="12868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64D775-4A2F-8D6E-9503-EC38C1A18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995" y="1302229"/>
            <a:ext cx="8392379" cy="880532"/>
          </a:xfrm>
        </p:spPr>
        <p:txBody>
          <a:bodyPr anchor="t">
            <a:normAutofit/>
          </a:bodyPr>
          <a:lstStyle/>
          <a:p>
            <a:pPr algn="l"/>
            <a:r>
              <a:rPr lang="de-CH" sz="5200" dirty="0">
                <a:solidFill>
                  <a:srgbClr val="FFFFFF"/>
                </a:solidFill>
              </a:rPr>
              <a:t>Präsentation Diplomarbeit</a:t>
            </a:r>
            <a:endParaRPr lang="de-CH" sz="5200" dirty="0">
              <a:solidFill>
                <a:srgbClr val="FFFFFF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22DF0F-6BB7-1F12-CC54-CD3FE8312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995" y="2084440"/>
            <a:ext cx="5462366" cy="840503"/>
          </a:xfrm>
        </p:spPr>
        <p:txBody>
          <a:bodyPr anchor="b">
            <a:normAutofit fontScale="85000" lnSpcReduction="20000"/>
          </a:bodyPr>
          <a:lstStyle/>
          <a:p>
            <a:pPr algn="l">
              <a:lnSpc>
                <a:spcPct val="120000"/>
              </a:lnSpc>
            </a:pPr>
            <a:r>
              <a:rPr lang="de-DE" sz="2800" dirty="0">
                <a:solidFill>
                  <a:srgbClr val="FFFFFF"/>
                </a:solidFill>
              </a:rPr>
              <a:t>Design und Herstellung eines Beam Steering-fähigen Saiteninstruments</a:t>
            </a:r>
            <a:endParaRPr lang="de-CH" sz="28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094152-C206-D571-E68C-E07D47AFE726}"/>
              </a:ext>
            </a:extLst>
          </p:cNvPr>
          <p:cNvSpPr txBox="1"/>
          <p:nvPr/>
        </p:nvSpPr>
        <p:spPr>
          <a:xfrm>
            <a:off x="377995" y="5332382"/>
            <a:ext cx="617465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3600" dirty="0">
                <a:solidFill>
                  <a:srgbClr val="FFFFFF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Nathanael Gubler </a:t>
            </a:r>
            <a:br>
              <a:rPr lang="de-CH" sz="4400" dirty="0">
                <a:solidFill>
                  <a:srgbClr val="FFFFFF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de-CH" sz="3200" dirty="0">
                <a:solidFill>
                  <a:srgbClr val="FFFFFF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TS TSE 2302 A</a:t>
            </a:r>
            <a:endParaRPr lang="de-CH" sz="360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F56A0F9-929C-A22A-9F1B-F48F6D40ECAE}"/>
              </a:ext>
            </a:extLst>
          </p:cNvPr>
          <p:cNvCxnSpPr>
            <a:cxnSpLocks/>
          </p:cNvCxnSpPr>
          <p:nvPr/>
        </p:nvCxnSpPr>
        <p:spPr>
          <a:xfrm>
            <a:off x="521110" y="3164216"/>
            <a:ext cx="0" cy="20272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967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F7D3F-E146-94F1-24F9-CE1432C5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Entwicklung </a:t>
            </a:r>
            <a:r>
              <a:rPr lang="de-CH" dirty="0" err="1"/>
              <a:t>DriverBoard</a:t>
            </a:r>
            <a:endParaRPr lang="de-CH" dirty="0"/>
          </a:p>
        </p:txBody>
      </p:sp>
      <p:pic>
        <p:nvPicPr>
          <p:cNvPr id="4" name="Grafik 3" descr="Ein Bild, das Elektronik, Schaltung, Elektronisches Bauteil, Elektrisches Bauelement enthält.&#10;&#10;KI-generierte Inhalte können fehlerhaft sein.">
            <a:extLst>
              <a:ext uri="{FF2B5EF4-FFF2-40B4-BE49-F238E27FC236}">
                <a16:creationId xmlns:a16="http://schemas.microsoft.com/office/drawing/2014/main" id="{A7829EC8-8368-DE05-E7DA-9B36EA72C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41" y="3178688"/>
            <a:ext cx="5372518" cy="31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4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960E0-84B5-0883-F25C-941600B3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Funktionstests</a:t>
            </a:r>
          </a:p>
        </p:txBody>
      </p:sp>
      <p:pic>
        <p:nvPicPr>
          <p:cNvPr id="4" name="Grafik 3" descr="Ein Bild, das Maßstabsmodell, Im Haus enthält.&#10;&#10;KI-generierte Inhalte können fehlerhaft sein.">
            <a:extLst>
              <a:ext uri="{FF2B5EF4-FFF2-40B4-BE49-F238E27FC236}">
                <a16:creationId xmlns:a16="http://schemas.microsoft.com/office/drawing/2014/main" id="{DE552544-38C1-F3B7-EB98-162426D05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95" y="3429000"/>
            <a:ext cx="6638610" cy="27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2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79204-9740-94C0-C6AA-6D081880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74395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F7984-A833-69B1-A7F1-23962D6A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EE6063-5E5A-238E-1A96-DB7B2A0D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BEAD-E475-4AE5-AAED-7760BD2EDA1D}" type="datetime4">
              <a:rPr lang="de-CH" smtClean="0"/>
              <a:t>13. Januar 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BE96E1-CD1A-3463-C369-8DE40391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476043-24E4-6651-3EB8-9AF6A53E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2</a:t>
            </a:fld>
            <a:endParaRPr lang="de-CH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Abschnittszoom 7">
                <a:extLst>
                  <a:ext uri="{FF2B5EF4-FFF2-40B4-BE49-F238E27FC236}">
                    <a16:creationId xmlns:a16="http://schemas.microsoft.com/office/drawing/2014/main" id="{A2599F6E-6AB0-2133-8E89-03AB28691E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0739524"/>
                  </p:ext>
                </p:extLst>
              </p:nvPr>
            </p:nvGraphicFramePr>
            <p:xfrm>
              <a:off x="838200" y="219812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641DFA1-AD1D-45D1-A366-CE2654191A4C}">
                    <psez:zmPr id="{83A10D5C-EEA9-4F17-B3E5-843592BF3F4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Abschnitts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2599F6E-6AB0-2133-8E89-03AB28691E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198124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80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17BECAE-2ABD-2DBF-11DB-8F19B67C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 </a:t>
            </a:r>
            <a:r>
              <a:rPr lang="en-GB" dirty="0" err="1"/>
              <a:t>ist</a:t>
            </a:r>
            <a:r>
              <a:rPr lang="en-GB" dirty="0"/>
              <a:t> Beam Steering?</a:t>
            </a:r>
            <a:endParaRPr lang="de-CH" dirty="0"/>
          </a:p>
        </p:txBody>
      </p:sp>
      <p:pic>
        <p:nvPicPr>
          <p:cNvPr id="10" name="Grafik 9" descr="Ein Bild, das Screenshot, Text, Farbigkeit, Display enthält.&#10;&#10;KI-generierte Inhalte können fehlerhaft sein.">
            <a:extLst>
              <a:ext uri="{FF2B5EF4-FFF2-40B4-BE49-F238E27FC236}">
                <a16:creationId xmlns:a16="http://schemas.microsoft.com/office/drawing/2014/main" id="{4CD98749-F651-F895-9E8A-FE1A440C8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r="11642" b="3964"/>
          <a:stretch>
            <a:fillRect/>
          </a:stretch>
        </p:blipFill>
        <p:spPr>
          <a:xfrm>
            <a:off x="7827665" y="3465633"/>
            <a:ext cx="2361364" cy="2121247"/>
          </a:xfrm>
          <a:prstGeom prst="rect">
            <a:avLst/>
          </a:prstGeom>
        </p:spPr>
      </p:pic>
      <p:pic>
        <p:nvPicPr>
          <p:cNvPr id="12" name="Grafik 11" descr="Ein Bild, das Screenshot, Farbigkeit, Text, Betriebssystem enthält.&#10;&#10;KI-generierte Inhalte können fehlerhaft sein.">
            <a:extLst>
              <a:ext uri="{FF2B5EF4-FFF2-40B4-BE49-F238E27FC236}">
                <a16:creationId xmlns:a16="http://schemas.microsoft.com/office/drawing/2014/main" id="{807D72C1-4760-8A5B-1A08-A25EF415B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" r="11601" b="3964"/>
          <a:stretch>
            <a:fillRect/>
          </a:stretch>
        </p:blipFill>
        <p:spPr>
          <a:xfrm>
            <a:off x="4692580" y="3465633"/>
            <a:ext cx="2361364" cy="2121247"/>
          </a:xfrm>
          <a:prstGeom prst="rect">
            <a:avLst/>
          </a:prstGeom>
        </p:spPr>
      </p:pic>
      <p:pic>
        <p:nvPicPr>
          <p:cNvPr id="14" name="Grafik 13" descr="Ein Bild, das Screenshot, Text, Farbigkeit, Display enthält.&#10;&#10;KI-generierte Inhalte können fehlerhaft sein.">
            <a:extLst>
              <a:ext uri="{FF2B5EF4-FFF2-40B4-BE49-F238E27FC236}">
                <a16:creationId xmlns:a16="http://schemas.microsoft.com/office/drawing/2014/main" id="{F1E12FC5-7738-D76F-0D81-68ADF507C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r="11916" b="3964"/>
          <a:stretch>
            <a:fillRect/>
          </a:stretch>
        </p:blipFill>
        <p:spPr>
          <a:xfrm>
            <a:off x="1557495" y="3465632"/>
            <a:ext cx="2361364" cy="21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7AF1F-D420-E27D-4208-182C16F1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ist Beam Steering?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65795E-B941-2059-F202-29A3AFEB5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600" dirty="0">
                <a:latin typeface="+mj-lt"/>
              </a:rPr>
              <a:t>Grob </a:t>
            </a:r>
            <a:r>
              <a:rPr lang="en-GB" sz="3600" dirty="0" err="1">
                <a:latin typeface="+mj-lt"/>
              </a:rPr>
              <a:t>gesagt</a:t>
            </a:r>
            <a:r>
              <a:rPr lang="en-GB" sz="3600" dirty="0">
                <a:latin typeface="+mj-l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dirty="0" err="1"/>
              <a:t>Ausrichtung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Signals auf </a:t>
            </a:r>
            <a:r>
              <a:rPr lang="en-GB" dirty="0" err="1">
                <a:latin typeface="+mj-lt"/>
              </a:rPr>
              <a:t>einen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bestimmten</a:t>
            </a:r>
            <a:r>
              <a:rPr lang="en-GB" dirty="0">
                <a:latin typeface="+mj-lt"/>
              </a:rPr>
              <a:t> Winkel</a:t>
            </a:r>
          </a:p>
          <a:p>
            <a:r>
              <a:rPr lang="en-GB" dirty="0" err="1">
                <a:latin typeface="+mj-lt"/>
              </a:rPr>
              <a:t>Linienförmige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Anordnung</a:t>
            </a:r>
            <a:r>
              <a:rPr lang="en-GB" dirty="0">
                <a:latin typeface="+mj-lt"/>
              </a:rPr>
              <a:t> </a:t>
            </a:r>
            <a:r>
              <a:rPr lang="en-GB" dirty="0"/>
              <a:t>von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dirty="0" err="1"/>
              <a:t>Elementen</a:t>
            </a:r>
            <a:endParaRPr lang="en-GB" dirty="0"/>
          </a:p>
          <a:p>
            <a:r>
              <a:rPr lang="en-GB" dirty="0"/>
              <a:t>Eng </a:t>
            </a:r>
            <a:r>
              <a:rPr lang="en-GB" dirty="0" err="1"/>
              <a:t>verwandt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>
                <a:latin typeface="+mj-lt"/>
              </a:rPr>
              <a:t>Beam Forming</a:t>
            </a:r>
          </a:p>
          <a:p>
            <a:r>
              <a:rPr lang="en-GB" dirty="0"/>
              <a:t>Kann </a:t>
            </a:r>
            <a:r>
              <a:rPr lang="en-GB" dirty="0" err="1">
                <a:latin typeface="+mj-lt"/>
              </a:rPr>
              <a:t>sowohl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als</a:t>
            </a:r>
            <a:r>
              <a:rPr lang="en-GB" dirty="0">
                <a:latin typeface="+mj-lt"/>
              </a:rPr>
              <a:t> Sender </a:t>
            </a:r>
            <a:r>
              <a:rPr lang="en-GB" dirty="0"/>
              <a:t>(5G-Sendemast) </a:t>
            </a:r>
            <a:r>
              <a:rPr lang="en-GB" dirty="0" err="1">
                <a:latin typeface="+mj-lt"/>
              </a:rPr>
              <a:t>oder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Empf</a:t>
            </a:r>
            <a:r>
              <a:rPr lang="de-CH" dirty="0" err="1">
                <a:latin typeface="+mj-lt"/>
              </a:rPr>
              <a:t>änger</a:t>
            </a:r>
            <a:r>
              <a:rPr lang="de-CH" dirty="0">
                <a:latin typeface="+mj-lt"/>
              </a:rPr>
              <a:t> </a:t>
            </a:r>
            <a:r>
              <a:rPr lang="de-CH" dirty="0"/>
              <a:t>(Beam </a:t>
            </a:r>
            <a:r>
              <a:rPr lang="de-CH" dirty="0" err="1"/>
              <a:t>Forming</a:t>
            </a:r>
            <a:r>
              <a:rPr lang="de-CH" dirty="0"/>
              <a:t> </a:t>
            </a:r>
            <a:r>
              <a:rPr lang="de-CH" dirty="0" err="1"/>
              <a:t>Microphone</a:t>
            </a:r>
            <a:r>
              <a:rPr lang="de-CH" dirty="0"/>
              <a:t> Array) realisiert werden.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5F5E8A-37D5-4063-C8BD-4A2FDE212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1DD9-8C3D-4DF8-9AC3-AA4A0B5F058D}" type="datetime4">
              <a:rPr lang="de-CH" smtClean="0"/>
              <a:t>13. Januar 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7B6E4C-F2BE-7BC6-AD25-D826853D3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32FA0E-7E70-90BE-5049-FFD6CAA6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4</a:t>
            </a:fld>
            <a:endParaRPr lang="de-CH"/>
          </a:p>
        </p:txBody>
      </p:sp>
      <p:pic>
        <p:nvPicPr>
          <p:cNvPr id="1026" name="Picture 2" descr="5G-Ausbau geht voran: Telekom nimmt 12.000 Antennen in Betrieb">
            <a:extLst>
              <a:ext uri="{FF2B5EF4-FFF2-40B4-BE49-F238E27FC236}">
                <a16:creationId xmlns:a16="http://schemas.microsoft.com/office/drawing/2014/main" id="{C6324E79-BA58-0629-178E-EA36ECD3B6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1982707"/>
            <a:ext cx="2927262" cy="164619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4D75E49-950E-223C-7705-61B52BB75AC4}"/>
              </a:ext>
            </a:extLst>
          </p:cNvPr>
          <p:cNvSpPr txBox="1"/>
          <p:nvPr/>
        </p:nvSpPr>
        <p:spPr>
          <a:xfrm>
            <a:off x="8839200" y="3656826"/>
            <a:ext cx="170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Quelle: Shutterstock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EB5F18-8F1F-F0A1-EFEF-422D1F242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2" t="9930" r="17025" b="33907"/>
          <a:stretch>
            <a:fillRect/>
          </a:stretch>
        </p:blipFill>
        <p:spPr bwMode="auto">
          <a:xfrm>
            <a:off x="8839200" y="4001294"/>
            <a:ext cx="2348412" cy="198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4EEB414-2BB4-4013-EB49-463ABAD2A364}"/>
              </a:ext>
            </a:extLst>
          </p:cNvPr>
          <p:cNvSpPr txBox="1"/>
          <p:nvPr/>
        </p:nvSpPr>
        <p:spPr>
          <a:xfrm>
            <a:off x="9003890" y="5983954"/>
            <a:ext cx="1956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Quelle: Sennheiser.com</a:t>
            </a:r>
          </a:p>
        </p:txBody>
      </p:sp>
    </p:spTree>
    <p:extLst>
      <p:ext uri="{BB962C8B-B14F-4D97-AF65-F5344CB8AC3E}">
        <p14:creationId xmlns:p14="http://schemas.microsoft.com/office/powerpoint/2010/main" val="182146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5BD33F-E70F-C48F-4518-2A53932B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ist Beam Steering?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CC61DD-57E5-EA6C-41B1-F41B75B65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71D9D-4637-4743-AFB0-1D54F38192D7}" type="datetime4">
              <a:rPr lang="de-CH" smtClean="0"/>
              <a:t>13. Januar 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D5569F-2A2F-8CA8-A5C4-2310C3B2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DAD8E1-6B31-E0EE-A325-C7609AF4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5</a:t>
            </a:fld>
            <a:endParaRPr lang="de-CH"/>
          </a:p>
        </p:txBody>
      </p:sp>
      <p:pic>
        <p:nvPicPr>
          <p:cNvPr id="7" name="Excerpt_Fohhn">
            <a:hlinkClick r:id="" action="ppaction://media"/>
            <a:extLst>
              <a:ext uri="{FF2B5EF4-FFF2-40B4-BE49-F238E27FC236}">
                <a16:creationId xmlns:a16="http://schemas.microsoft.com/office/drawing/2014/main" id="{92A049B4-06B9-A425-DAE7-436B13F36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7379" y="1954295"/>
            <a:ext cx="7357241" cy="41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8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3D03F-91EF-ACD8-7E40-7CEC6F28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ist Beam Steering?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7A345-B7A7-E2E8-3516-387D6DB78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CH" sz="4000" dirty="0"/>
              <a:t>Frage der Arbeit:</a:t>
            </a:r>
          </a:p>
          <a:p>
            <a:pPr marL="0" indent="0" algn="ctr">
              <a:buNone/>
            </a:pPr>
            <a:r>
              <a:rPr lang="de-CH" sz="4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Geht das auch mit einem </a:t>
            </a:r>
            <a:r>
              <a:rPr lang="de-CH" sz="4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Saiteninstument</a:t>
            </a:r>
            <a:r>
              <a:rPr lang="de-CH" sz="4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??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748E85-FBFB-BA8E-AB6A-8B983077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1DD9-8C3D-4DF8-9AC3-AA4A0B5F058D}" type="datetime4">
              <a:rPr lang="de-CH" smtClean="0"/>
              <a:t>13. Januar 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71A179-4A1F-51C8-9308-4CD3FFDF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 Diplomarbeit Nathanael Gubler TS TSE 2302 A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3B999B-9B00-A521-898C-5226B23D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2B3E-A046-4D25-B219-70DA3A77A699}" type="slidenum">
              <a:rPr lang="de-CH" smtClean="0"/>
              <a:t>6</a:t>
            </a:fld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6F90B61-D771-1CEB-0385-B9865DBEE31D}"/>
              </a:ext>
            </a:extLst>
          </p:cNvPr>
          <p:cNvSpPr txBox="1"/>
          <p:nvPr/>
        </p:nvSpPr>
        <p:spPr>
          <a:xfrm rot="19970536">
            <a:off x="4258671" y="2713130"/>
            <a:ext cx="3674658" cy="227754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CH" sz="5400" dirty="0">
                <a:solidFill>
                  <a:srgbClr val="FF0000"/>
                </a:solidFill>
                <a:ea typeface="Yu Gothic UI Semibold" panose="020B0700000000000000" pitchFamily="34" charset="-128"/>
              </a:rPr>
              <a:t>Antwort: </a:t>
            </a:r>
          </a:p>
          <a:p>
            <a:pPr algn="ctr"/>
            <a:r>
              <a:rPr lang="de-CH" sz="8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JEIN</a:t>
            </a:r>
          </a:p>
        </p:txBody>
      </p:sp>
    </p:spTree>
    <p:extLst>
      <p:ext uri="{BB962C8B-B14F-4D97-AF65-F5344CB8AC3E}">
        <p14:creationId xmlns:p14="http://schemas.microsoft.com/office/powerpoint/2010/main" val="132021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9E649-33EC-D697-5D59-2D9A8F85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Vorarbeiten</a:t>
            </a:r>
          </a:p>
        </p:txBody>
      </p:sp>
      <p:pic>
        <p:nvPicPr>
          <p:cNvPr id="4" name="Grafik 3" descr="Ein Bild, das Hellbraun, Pflaster enthält.&#10;&#10;KI-generierte Inhalte können fehlerhaft sein.">
            <a:extLst>
              <a:ext uri="{FF2B5EF4-FFF2-40B4-BE49-F238E27FC236}">
                <a16:creationId xmlns:a16="http://schemas.microsoft.com/office/drawing/2014/main" id="{E9DD71E2-0BFC-BBAA-29B5-7689220CC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59" y="3429000"/>
            <a:ext cx="4445681" cy="275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35AF3-8038-BA98-DD96-A16B3E1F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System Engineering</a:t>
            </a:r>
          </a:p>
        </p:txBody>
      </p:sp>
    </p:spTree>
    <p:extLst>
      <p:ext uri="{BB962C8B-B14F-4D97-AF65-F5344CB8AC3E}">
        <p14:creationId xmlns:p14="http://schemas.microsoft.com/office/powerpoint/2010/main" val="104195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79766-3E08-9AAC-8C0B-B77E337F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MILAN-Modul</a:t>
            </a:r>
          </a:p>
        </p:txBody>
      </p:sp>
    </p:spTree>
    <p:extLst>
      <p:ext uri="{BB962C8B-B14F-4D97-AF65-F5344CB8AC3E}">
        <p14:creationId xmlns:p14="http://schemas.microsoft.com/office/powerpoint/2010/main" val="307628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Benutzerdefiniert 8">
      <a:majorFont>
        <a:latin typeface="Yu Gothic UI Semibold"/>
        <a:ea typeface=""/>
        <a:cs typeface=""/>
      </a:majorFont>
      <a:minorFont>
        <a:latin typeface="Yu Gothic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Breitbild</PresentationFormat>
  <Paragraphs>37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Yu Gothic UI Light</vt:lpstr>
      <vt:lpstr>Yu Gothic UI Semibold</vt:lpstr>
      <vt:lpstr>Yu Gothic UI Semilight</vt:lpstr>
      <vt:lpstr>Aptos</vt:lpstr>
      <vt:lpstr>Arial</vt:lpstr>
      <vt:lpstr>Office</vt:lpstr>
      <vt:lpstr>Präsentation Diplomarbeit</vt:lpstr>
      <vt:lpstr>Übersicht</vt:lpstr>
      <vt:lpstr>Was ist Beam Steering?</vt:lpstr>
      <vt:lpstr>Was ist Beam Steering?</vt:lpstr>
      <vt:lpstr>Was ist Beam Steering?</vt:lpstr>
      <vt:lpstr>Was ist Beam Steering?</vt:lpstr>
      <vt:lpstr>Vorarbeiten</vt:lpstr>
      <vt:lpstr>System Engineering</vt:lpstr>
      <vt:lpstr>MILAN-Modul</vt:lpstr>
      <vt:lpstr>Entwicklung DriverBoard</vt:lpstr>
      <vt:lpstr>Funktionstests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Nathanael Gubler</dc:creator>
  <cp:lastModifiedBy>Nathanael Gubler</cp:lastModifiedBy>
  <cp:revision>4</cp:revision>
  <dcterms:created xsi:type="dcterms:W3CDTF">2026-01-11T10:54:06Z</dcterms:created>
  <dcterms:modified xsi:type="dcterms:W3CDTF">2026-01-13T21:05:55Z</dcterms:modified>
</cp:coreProperties>
</file>